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302" r:id="rId3"/>
    <p:sldId id="304" r:id="rId4"/>
    <p:sldId id="305" r:id="rId5"/>
    <p:sldId id="306" r:id="rId6"/>
    <p:sldId id="307" r:id="rId7"/>
    <p:sldId id="287" r:id="rId8"/>
    <p:sldId id="309" r:id="rId9"/>
    <p:sldId id="308" r:id="rId10"/>
    <p:sldId id="310" r:id="rId11"/>
    <p:sldId id="290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80C01-58B8-4EA8-B5F3-55455ABE759B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C7F23-3F58-4335-A7A9-71BC6A0C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4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8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9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12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 userDrawn="1"/>
        </p:nvSpPr>
        <p:spPr>
          <a:xfrm>
            <a:off x="0" y="0"/>
            <a:ext cx="12191037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93"/>
          </a:solidFill>
        </p:spPr>
        <p:txBody>
          <a:bodyPr wrap="square" lIns="0" tIns="0" rIns="0" bIns="0" rtlCol="0"/>
          <a:lstStyle/>
          <a:p>
            <a:endParaRPr sz="1092" b="0" i="0" dirty="0">
              <a:latin typeface="Arial (null)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225172" y="2736420"/>
            <a:ext cx="6228365" cy="1709687"/>
          </a:xfrm>
        </p:spPr>
        <p:txBody>
          <a:bodyPr>
            <a:noAutofit/>
          </a:bodyPr>
          <a:lstStyle>
            <a:lvl1pPr>
              <a:lnSpc>
                <a:spcPts val="5640"/>
              </a:lnSpc>
              <a:defRPr sz="5185" b="1">
                <a:solidFill>
                  <a:srgbClr val="ACC0C6"/>
                </a:solidFill>
              </a:defRPr>
            </a:lvl1pPr>
            <a:lvl2pPr>
              <a:lnSpc>
                <a:spcPts val="5640"/>
              </a:lnSpc>
              <a:defRPr sz="5185" b="1">
                <a:solidFill>
                  <a:srgbClr val="ACC0C6"/>
                </a:solidFill>
              </a:defRPr>
            </a:lvl2pPr>
            <a:lvl3pPr>
              <a:lnSpc>
                <a:spcPts val="5640"/>
              </a:lnSpc>
              <a:defRPr sz="5185" b="1">
                <a:solidFill>
                  <a:srgbClr val="ACC0C6"/>
                </a:solidFill>
              </a:defRPr>
            </a:lvl3pPr>
            <a:lvl4pPr>
              <a:lnSpc>
                <a:spcPts val="5640"/>
              </a:lnSpc>
              <a:defRPr sz="5185" b="1">
                <a:solidFill>
                  <a:srgbClr val="ACC0C6"/>
                </a:solidFill>
              </a:defRPr>
            </a:lvl4pPr>
            <a:lvl5pPr>
              <a:lnSpc>
                <a:spcPts val="5640"/>
              </a:lnSpc>
              <a:defRPr sz="5185" b="1">
                <a:solidFill>
                  <a:srgbClr val="ACC0C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172" y="1719313"/>
            <a:ext cx="2392193" cy="8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73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3894" y="3105546"/>
            <a:ext cx="5452466" cy="2356595"/>
          </a:xfrm>
        </p:spPr>
        <p:txBody>
          <a:bodyPr>
            <a:noAutofit/>
          </a:bodyPr>
          <a:lstStyle>
            <a:lvl1pPr>
              <a:defRPr sz="1577" b="0" i="0" baseline="0">
                <a:latin typeface="Arial (null)"/>
              </a:defRPr>
            </a:lvl1pPr>
            <a:lvl2pPr>
              <a:defRPr sz="1577" b="0" i="0" baseline="0">
                <a:latin typeface="Arial (null)"/>
              </a:defRPr>
            </a:lvl2pPr>
            <a:lvl3pPr>
              <a:defRPr sz="1577" b="0" i="0" baseline="0">
                <a:latin typeface="Arial (null)"/>
              </a:defRPr>
            </a:lvl3pPr>
            <a:lvl4pPr>
              <a:defRPr sz="1577" b="0" i="0" baseline="0">
                <a:latin typeface="Arial (null)"/>
              </a:defRPr>
            </a:lvl4pPr>
            <a:lvl5pPr>
              <a:defRPr sz="1577" b="0" i="0" baseline="0">
                <a:latin typeface="Arial (null)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60790" y="1990172"/>
            <a:ext cx="5498674" cy="970363"/>
          </a:xfrm>
        </p:spPr>
        <p:txBody>
          <a:bodyPr>
            <a:noAutofit/>
          </a:bodyPr>
          <a:lstStyle>
            <a:lvl1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1pPr>
            <a:lvl2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2pPr>
            <a:lvl3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3pPr>
            <a:lvl4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4pPr>
            <a:lvl5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721" y="5646972"/>
            <a:ext cx="2054264" cy="69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39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5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0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5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1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0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5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9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15CB-B272-478D-9304-58EAAE56EFD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A029-000A-4ABF-B15A-9DE21381B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8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education/ceri/GEIS2016-Background-documen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75303" y="2736420"/>
            <a:ext cx="11592232" cy="2768453"/>
          </a:xfrm>
        </p:spPr>
        <p:txBody>
          <a:bodyPr numCol="1"/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“AUGSTĀKAJĀ IZGLĪTĪBĀ STUDĒJOŠO KOMPETENČU NOVĒRTĒJUMS UN TO ATTĪSTĪBAS DINAMIKA STUDIJU PERIODĀ”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kārta</a:t>
            </a: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8.3.6.2/17/I/001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Izglītības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kvalitātes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monitoringa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sistēmas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izveide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īstenošana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ietvaros</a:t>
            </a:r>
            <a:endParaRPr lang="lv-LV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SEMINĀRS SOCIĀLAJIEM PARTNERIEM PAR PĒTĪJUMA REZULTĀTIEM UN TO IZMANTOŠANAS IESPĒJĀM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fontAlgn="base">
              <a:lnSpc>
                <a:spcPct val="100000"/>
              </a:lnSpc>
              <a:buNone/>
            </a:pPr>
            <a:endParaRPr lang="lv-LV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fontAlgn="base">
              <a:lnSpc>
                <a:spcPct val="100000"/>
              </a:lnSpc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fontAlgn="base">
              <a:lnSpc>
                <a:spcPct val="100000"/>
              </a:lnSpc>
              <a:buNone/>
            </a:pPr>
            <a:r>
              <a:rPr lang="lv-LV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10.02.2023</a:t>
            </a:r>
            <a:r>
              <a:rPr lang="lv-LV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906" y="329919"/>
            <a:ext cx="6084498" cy="104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5163" y="1394692"/>
            <a:ext cx="10446327" cy="4544290"/>
          </a:xfrm>
        </p:spPr>
        <p:txBody>
          <a:bodyPr/>
          <a:lstStyle/>
          <a:p>
            <a:pPr algn="just"/>
            <a:r>
              <a:rPr lang="lv-LV" sz="2400" b="1" dirty="0"/>
              <a:t>C</a:t>
            </a:r>
            <a:r>
              <a:rPr lang="lv-LV" sz="2400" b="1" dirty="0" smtClean="0"/>
              <a:t>aurviju </a:t>
            </a:r>
            <a:r>
              <a:rPr lang="lv-LV" sz="2400" b="1" dirty="0"/>
              <a:t>un profesionālo kompetenču </a:t>
            </a:r>
            <a:r>
              <a:rPr lang="lv-LV" sz="2400" b="1" dirty="0" smtClean="0"/>
              <a:t>saskaņošana, līdzsvarošana </a:t>
            </a:r>
            <a:r>
              <a:rPr lang="lv-LV" sz="2400" b="1" dirty="0"/>
              <a:t>un </a:t>
            </a:r>
            <a:r>
              <a:rPr lang="lv-LV" sz="2400" b="1" dirty="0" smtClean="0"/>
              <a:t>kvalitāte studiju </a:t>
            </a:r>
            <a:r>
              <a:rPr lang="lv-LV" sz="2400" b="1" dirty="0"/>
              <a:t>programmās</a:t>
            </a:r>
            <a:r>
              <a:rPr lang="lv-LV" sz="2400" dirty="0"/>
              <a:t>, ņemot vērā konkrētu profesionālo jomu specifiku. </a:t>
            </a:r>
            <a:endParaRPr lang="lv-LV" sz="2400" dirty="0" smtClean="0"/>
          </a:p>
          <a:p>
            <a:pPr algn="just"/>
            <a:r>
              <a:rPr lang="lv-LV" sz="2400" b="1" dirty="0"/>
              <a:t>S</a:t>
            </a:r>
            <a:r>
              <a:rPr lang="lv-LV" sz="2400" b="1" dirty="0" smtClean="0"/>
              <a:t>tudentu </a:t>
            </a:r>
            <a:r>
              <a:rPr lang="lv-LV" sz="2400" b="1" dirty="0"/>
              <a:t>caurviju </a:t>
            </a:r>
            <a:r>
              <a:rPr lang="lv-LV" sz="2400" b="1" dirty="0" smtClean="0"/>
              <a:t>kompetenču salīdzinoša izpēte universitāšu </a:t>
            </a:r>
            <a:r>
              <a:rPr lang="lv-LV" sz="2400" b="1" dirty="0"/>
              <a:t>tipa augstskolās un lietišķo zinātņu augstskolās</a:t>
            </a:r>
            <a:r>
              <a:rPr lang="lv-LV" sz="2400" dirty="0"/>
              <a:t>, lai būtu iespējams formulēt aktuālos </a:t>
            </a:r>
            <a:r>
              <a:rPr lang="lv-LV" sz="2400" dirty="0" smtClean="0"/>
              <a:t>uzdevumus, </a:t>
            </a:r>
            <a:r>
              <a:rPr lang="lv-LV" sz="2400" dirty="0"/>
              <a:t>domājot par pāreju un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institucionālo akreditāciju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rofesionālās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autonomijas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kā augstākās izglītības kvalitātes monitoringa sistēmas indikatora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novērtēšanas 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instrumenta izveide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Augstskolu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sociālo partneru (prakses uzņēmumu) sadarbības stiprināšana (mācību modeļu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materiālu izstrāde),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studentu caurviju kompetenču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attīstīšanai.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419" y="350983"/>
            <a:ext cx="10788072" cy="1228436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v-LV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urpmāko </a:t>
            </a: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pētījumu virzieni studējošo caurviju kompetenču novērtēšanai</a:t>
            </a: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5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1325563"/>
          </a:xfrm>
        </p:spPr>
        <p:txBody>
          <a:bodyPr/>
          <a:lstStyle/>
          <a:p>
            <a:r>
              <a:rPr lang="lv-LV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Turpmāk projektā paveicamie </a:t>
            </a:r>
            <a:r>
              <a:rPr lang="lv-LV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darbi</a:t>
            </a:r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2473"/>
            <a:ext cx="10515600" cy="4634490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lv-LV" b="1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edagogu </a:t>
            </a:r>
            <a:r>
              <a:rPr lang="lv-LV" b="1" dirty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profesionālās kompetences </a:t>
            </a:r>
            <a:r>
              <a:rPr lang="lv-LV" b="1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novērtēšana </a:t>
            </a:r>
            <a:r>
              <a:rPr lang="lv-LV" b="1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nepieciešami 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dati par </a:t>
            </a:r>
            <a:r>
              <a:rPr lang="lv-LV" dirty="0" err="1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LiepU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 DU);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Uzsākts darbs pie </a:t>
            </a: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studējošo 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caurviju kompetenču </a:t>
            </a: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novērtēšanas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; 23 augstskolas apziņotas, vairākas jau nozīmējušas koordinatorus, kuri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pārraudzīs aptaujas procesu un datu vākšanu, piedalīsies multiplikatoru kursos, kā arī nākotnē atbildēs par studējošo caurviju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kompetenču novērtēšanu.</a:t>
            </a:r>
            <a:endParaRPr lang="lv-LV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2022. gada 9. decembrī LU PPMF Dome apstiprināja </a:t>
            </a: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izveidoto </a:t>
            </a:r>
            <a:r>
              <a:rPr lang="lv-LV" b="1" dirty="0" smtClean="0">
                <a:solidFill>
                  <a:srgbClr val="201F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v-LV" b="1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ālākizglītības programmu, 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2023. gadā 17. martā 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pirmā </a:t>
            </a:r>
            <a:r>
              <a:rPr lang="lv-LV" dirty="0" smtClean="0">
                <a:solidFill>
                  <a:srgbClr val="201F1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multiplikatoru grupa uzsāks mācības.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0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44129" y="2736420"/>
            <a:ext cx="3932904" cy="1709687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Paldies par uzmanību!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380" y="1413163"/>
            <a:ext cx="3057235" cy="49506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478" y="4248755"/>
            <a:ext cx="4002921" cy="225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869586"/>
              </p:ext>
            </p:extLst>
          </p:nvPr>
        </p:nvGraphicFramePr>
        <p:xfrm>
          <a:off x="711199" y="184730"/>
          <a:ext cx="10049164" cy="6557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3613">
                  <a:extLst>
                    <a:ext uri="{9D8B030D-6E8A-4147-A177-3AD203B41FA5}">
                      <a16:colId xmlns:a16="http://schemas.microsoft.com/office/drawing/2014/main" val="278159929"/>
                    </a:ext>
                  </a:extLst>
                </a:gridCol>
                <a:gridCol w="2918085">
                  <a:extLst>
                    <a:ext uri="{9D8B030D-6E8A-4147-A177-3AD203B41FA5}">
                      <a16:colId xmlns:a16="http://schemas.microsoft.com/office/drawing/2014/main" val="143915000"/>
                    </a:ext>
                  </a:extLst>
                </a:gridCol>
                <a:gridCol w="5247466">
                  <a:extLst>
                    <a:ext uri="{9D8B030D-6E8A-4147-A177-3AD203B41FA5}">
                      <a16:colId xmlns:a16="http://schemas.microsoft.com/office/drawing/2014/main" val="1995252642"/>
                    </a:ext>
                  </a:extLst>
                </a:gridCol>
              </a:tblGrid>
              <a:tr h="6496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</a:t>
                      </a:r>
                      <a:r>
                        <a:rPr lang="lv-LV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14:05 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Zanda Rubene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Ievadvārdi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1108932"/>
                  </a:ext>
                </a:extLst>
              </a:tr>
              <a:tr h="134927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14:05 – 14:15 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Prof. Zanda Rubene (LU)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Izglītības sistēmas ieguvumi no pētījuma “Augstākajā izglītībā studējošo kompetenču novērtējums un to attīstības dinamika studiju periodā” 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327241"/>
                  </a:ext>
                </a:extLst>
              </a:tr>
              <a:tr h="83257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14:15– 14:30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Prof. Ģirts Dimdiņš (LU)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Studējošo caurviju kompetenču novērtēšanas instrumenta raksturojums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492977"/>
                  </a:ext>
                </a:extLst>
              </a:tr>
              <a:tr h="89784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14:30 – 14:45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Asoc. prof. Nora Jansone–Ratinika, Matīss Sīlis (RSU)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Caurviju kompetenču veidošanās </a:t>
                      </a:r>
                      <a:r>
                        <a:rPr lang="lv-LV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vizualizācijas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0934608"/>
                  </a:ext>
                </a:extLst>
              </a:tr>
              <a:tr h="6496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14:45 – 15:00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Prof. Andra Blumberga (RTU)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Caurviju kompetenču veidošanās </a:t>
                      </a:r>
                      <a:r>
                        <a:rPr lang="lv-LV" sz="2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sistēmdinamiskais</a:t>
                      </a: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modelis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757328"/>
                  </a:ext>
                </a:extLst>
              </a:tr>
              <a:tr h="89784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15:00 – 15:15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Asoc. prof. Sanita Baranova (LU)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Caurviju kompetenču novērtēšanas metodoloģijas izmantošana augstākajā izglītībā un mūžizglītībā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113195"/>
                  </a:ext>
                </a:extLst>
              </a:tr>
              <a:tr h="64968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15:15 – 15:30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Prof. Alla Anohina –Naumeca (RTU)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Nākotnes digitālās kompetences prognozēšana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5187572"/>
                  </a:ext>
                </a:extLst>
              </a:tr>
              <a:tr h="46491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15:30 - 16:00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Diskusija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452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0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75303" y="2736420"/>
            <a:ext cx="11592232" cy="3544307"/>
          </a:xfrm>
        </p:spPr>
        <p:txBody>
          <a:bodyPr numCol="1"/>
          <a:lstStyle/>
          <a:p>
            <a:pPr marL="0" indent="0" algn="ctr">
              <a:lnSpc>
                <a:spcPct val="100000"/>
              </a:lnSpc>
              <a:buNone/>
            </a:pPr>
            <a:r>
              <a:rPr lang="lv-LV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IZGLĪTĪBAS SISTĒMAS IEGUVUMI NO PĒTĪJUMA “AUGSTĀKAJĀ IZGLĪTĪBĀ STUDĒJOŠO KOMPETENČU NOVĒRTĒJUMS UN TO ATTĪSTĪBAS DINAMIKA STUDIJU PERIODĀ” </a:t>
            </a:r>
            <a:endParaRPr lang="en-US" sz="32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AUGSTĀKAJĀ IZGLĪTĪBĀ STUDĒJOŠO KOMPETENČU NOVĒRTĒJUMS UN TO ATTĪSTĪBAS DINAMIKA STUDIJU PERIODĀ” </a:t>
            </a:r>
            <a:r>
              <a:rPr lang="lv-LV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 kārta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8.3.6.2/17/I/001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Izglītības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kvalitātes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monitoringa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sistēmas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izveide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īstenošana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ietvaros</a:t>
            </a:r>
            <a:endParaRPr lang="lv-LV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fontAlgn="base">
              <a:lnSpc>
                <a:spcPct val="100000"/>
              </a:lnSpc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906" y="329919"/>
            <a:ext cx="6084498" cy="104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0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35742" y="1062182"/>
            <a:ext cx="10569677" cy="5098473"/>
          </a:xfrm>
        </p:spPr>
        <p:txBody>
          <a:bodyPr/>
          <a:lstStyle/>
          <a:p>
            <a:pPr algn="just"/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Jaunā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prasmju programma Eiropai (Eiropas Komisija,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2016) liecina,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ka viena no mūsdienu augstākās izglītības aktuālākajām problēmām ir </a:t>
            </a:r>
            <a:r>
              <a:rPr lang="lv-LV" sz="2800" b="1" dirty="0">
                <a:latin typeface="Arial" panose="020B0604020202020204" pitchFamily="34" charset="0"/>
                <a:cs typeface="Arial" panose="020B0604020202020204" pitchFamily="34" charset="0"/>
              </a:rPr>
              <a:t>plaisa starp universitāšu absolventu kompetencēm un </a:t>
            </a:r>
            <a:r>
              <a:rPr lang="lv-L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darba tirgum nepieciešamajām </a:t>
            </a:r>
            <a:r>
              <a:rPr lang="lv-LV" sz="2800" b="1" dirty="0">
                <a:latin typeface="Arial" panose="020B0604020202020204" pitchFamily="34" charset="0"/>
                <a:cs typeface="Arial" panose="020B0604020202020204" pitchFamily="34" charset="0"/>
              </a:rPr>
              <a:t>zināšanām un prasmēm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lv-LV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Nepieciešama studentu kompetenču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novērtēšanas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sistēmas izveide/pilnveide ES, 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lai nodrošinātu salīdzināmu studentu un absolventu prasmju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novērtējumu.</a:t>
            </a:r>
          </a:p>
          <a:p>
            <a:pPr algn="just"/>
            <a:r>
              <a:rPr lang="lv-L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Caurviju un profesionālās kompetences </a:t>
            </a:r>
            <a:r>
              <a:rPr lang="lv-LV" sz="2800" b="1" dirty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v-L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vienlīdz svarīgas profesionālās autonomijas stiprināšanai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ko apliecina arī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19 izraisītā 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krīze 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Inequalities and Building Back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lv-LV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0" y="442452"/>
            <a:ext cx="9910916" cy="1101213"/>
          </a:xfrm>
        </p:spPr>
        <p:txBody>
          <a:bodyPr/>
          <a:lstStyle/>
          <a:p>
            <a:pPr marL="0" indent="0">
              <a:buNone/>
            </a:pPr>
            <a:r>
              <a:rPr lang="lv-LV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Pētījuma aktualitāte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0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A376-89A8-9C43-8507-C4A45BFA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1759"/>
            <a:ext cx="10515600" cy="1325563"/>
          </a:xfrm>
        </p:spPr>
        <p:txBody>
          <a:bodyPr/>
          <a:lstStyle/>
          <a:p>
            <a:r>
              <a:rPr lang="en-LV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Prasmes, kas ir nepieciešamas inovatīviem </a:t>
            </a:r>
            <a:r>
              <a:rPr lang="en-LV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darbiniekiem</a:t>
            </a:r>
            <a:endParaRPr lang="en-LV" b="1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377D3-3CC4-3B4C-96BB-72A4E5305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7322"/>
            <a:ext cx="10515600" cy="4780565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Specifiskās kompetences </a:t>
            </a:r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i="1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i="1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lv-LV" i="1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kas atspoguļo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zināšanas un prasmes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noteiktā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profesionālajā jomā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Caurviju kompetences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tehnoloģiju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inovāciju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radīšanai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sociāl</a:t>
            </a:r>
            <a:r>
              <a:rPr lang="lv-LV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ās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saliedētīb</a:t>
            </a:r>
            <a:r>
              <a:rPr lang="lv-LV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ilgtspējīgas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ekonomiskās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sistēmas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izveidei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profesionālās autonomijas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veidošanai.</a:t>
            </a:r>
          </a:p>
          <a:p>
            <a:pPr algn="just"/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zvedības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sociāl</a:t>
            </a:r>
            <a:r>
              <a:rPr lang="lv-LV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ās</a:t>
            </a:r>
            <a:r>
              <a:rPr lang="lv-LV" b="1" dirty="0" smtClean="0">
                <a:latin typeface="Arial" panose="020B0604020202020204" pitchFamily="34" charset="0"/>
                <a:cs typeface="Arial" panose="020B0604020202020204" pitchFamily="34" charset="0"/>
              </a:rPr>
              <a:t> kompetences </a:t>
            </a:r>
            <a:r>
              <a:rPr lang="lv-LV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personiskās autonomijas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stiprināšanai.</a:t>
            </a: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Caurviju,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uzvedības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sociāl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o kompetenču veicināšanu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OECD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uzskata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galveno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skolu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universitāšu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 uzdevumu nākotnē.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OECD Skills for Innovation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http://www.oecd.org/education/ceri/GEIS2016-Background-document.pdf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5807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Profesionālā autonomija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Profesionālā autonomija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ir kvalitāte, kas apliecina spēju būt neatkarīgam,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pašnoteiktam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pašvadītam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lēmumu pieņemšanā,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fleksiblam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ar dzīves spēku (</a:t>
            </a:r>
            <a:r>
              <a:rPr lang="lv-LV" i="1" dirty="0" err="1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) apveltītam, veicot savu profesionālo darbību. </a:t>
            </a:r>
            <a:endParaRPr lang="lv-LV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Profesionālās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autonomijas veicināšanai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studiju procesā ir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būtiski pilnveidot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caurviju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kompetences, jo tās palīdz gan efektīvi darboties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un sadarboties publiskajā telpā,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izrādīt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solidaritāti, interesi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risināt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problēmas, apgūt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un pilnveidot lēmumu pieņemšanas, kritiskā domāšanas, rīcības brīvības un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pašefektivitātes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prasmes.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6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Pētījuma mērķis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0727"/>
            <a:ext cx="10515600" cy="5467928"/>
          </a:xfrm>
        </p:spPr>
        <p:txBody>
          <a:bodyPr>
            <a:normAutofit/>
          </a:bodyPr>
          <a:lstStyle/>
          <a:p>
            <a:pPr algn="just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Veicot padziļinātu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caurviju kompetenču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teorētisko analīzi un 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studējošo  caurviju kompetenču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novērtējumu,  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noskaidrot studējošo kompetenču attīstības līmeni augstākās izglītības iestādēs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 studijas uzsākot un pirms izglītības iestādes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absolvēšanas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lv-LV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zstrādāt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priekšlikumus digitālo pamata prasmju novērtēšanai, mācību vajadzību identificēšanai un plānošanai, kā arī 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izstrādāt atbalsta instrumentus augstākās izglītības iestāžu personāla kompetenču pilnveidei par caurviju kompetencēm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to novērtēšanu un iekļaušanu studiju rezultātos un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caurviju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kompetenču novērtēšanas instrumenta izmantošanu studiju rezultātu formulēšanā un novērtēšanā. </a:t>
            </a:r>
            <a:endParaRPr lang="lv-LV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Pētījuma īstenošana: 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022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maij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s - 2023. gada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oktobris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85091" y="1514764"/>
            <a:ext cx="10261600" cy="3947377"/>
          </a:xfrm>
        </p:spPr>
        <p:txBody>
          <a:bodyPr/>
          <a:lstStyle/>
          <a:p>
            <a:pPr algn="just"/>
            <a:r>
              <a:rPr lang="lv-LV" sz="2400" dirty="0"/>
              <a:t>S</a:t>
            </a:r>
            <a:r>
              <a:rPr lang="lv-LV" sz="2400" dirty="0" smtClean="0"/>
              <a:t>tudiju </a:t>
            </a:r>
            <a:r>
              <a:rPr lang="lv-LV" sz="2400" dirty="0"/>
              <a:t>rezultātos ietvertās profesionālās kompetences pilnībā neiekļauj darba tirgum nepieciešamo kompetenču </a:t>
            </a:r>
            <a:r>
              <a:rPr lang="lv-LV" sz="2400" dirty="0" smtClean="0"/>
              <a:t>spektru; stiprinot </a:t>
            </a:r>
            <a:r>
              <a:rPr lang="lv-LV" sz="2400" dirty="0"/>
              <a:t>caurviju kompetenču </a:t>
            </a:r>
            <a:r>
              <a:rPr lang="lv-LV" sz="2400" dirty="0" smtClean="0"/>
              <a:t>aspektu, </a:t>
            </a:r>
            <a:r>
              <a:rPr lang="lv-LV" sz="2400" dirty="0"/>
              <a:t>tiks sekmēta profesionālo </a:t>
            </a:r>
            <a:r>
              <a:rPr lang="lv-LV" sz="2400" dirty="0" smtClean="0"/>
              <a:t>kompetenču </a:t>
            </a:r>
            <a:r>
              <a:rPr lang="lv-LV" sz="2400" dirty="0"/>
              <a:t>apguve, </a:t>
            </a:r>
            <a:r>
              <a:rPr lang="lv-LV" sz="2400" dirty="0" smtClean="0"/>
              <a:t>kompetences mijiedarbojoties veido </a:t>
            </a:r>
            <a:r>
              <a:rPr lang="lv-LV" sz="2400" dirty="0"/>
              <a:t>pamatu veiksmīgai profesionālajai darbībai un profesionālajai autonomijai</a:t>
            </a:r>
            <a:r>
              <a:rPr lang="lv-LV" sz="2400" dirty="0" smtClean="0"/>
              <a:t>.</a:t>
            </a:r>
          </a:p>
          <a:p>
            <a:pPr algn="just"/>
            <a:r>
              <a:rPr lang="lv-LV" sz="2400" dirty="0"/>
              <a:t>Profesionālās autonomijas rādītāju novērtēšanai var tikt izmantoti tādi studiju programmu vērtēšanas </a:t>
            </a:r>
            <a:r>
              <a:rPr lang="lv-LV" sz="2400" dirty="0" smtClean="0"/>
              <a:t>rīki: 1) </a:t>
            </a:r>
            <a:r>
              <a:rPr lang="lv-LV" sz="2400" b="1" dirty="0" smtClean="0"/>
              <a:t>caurviju kompetenču novērtēšanai – pašvērtējuma </a:t>
            </a:r>
            <a:r>
              <a:rPr lang="lv-LV" sz="2400" b="1" dirty="0" smtClean="0"/>
              <a:t>aptaujas</a:t>
            </a:r>
            <a:r>
              <a:rPr lang="lv-LV" sz="2400" dirty="0" smtClean="0"/>
              <a:t>, </a:t>
            </a:r>
            <a:r>
              <a:rPr lang="lv-LV" sz="2400" dirty="0" smtClean="0"/>
              <a:t>2) </a:t>
            </a:r>
            <a:r>
              <a:rPr lang="lv-LV" sz="2400" b="1" dirty="0" smtClean="0"/>
              <a:t>profesionālo – spēju</a:t>
            </a:r>
            <a:r>
              <a:rPr lang="lv-LV" sz="2400" b="1" dirty="0"/>
              <a:t>, prasmju un iemaņu testi vai uzvedības novērojumi</a:t>
            </a:r>
            <a:r>
              <a:rPr lang="lv-LV" sz="2400" dirty="0" smtClean="0"/>
              <a:t>.</a:t>
            </a:r>
          </a:p>
          <a:p>
            <a:pPr algn="just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tudējošo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caurviju kompetenču attīstības un dinamikas novērtēšanas rezultātā iegūto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datu uzkrāšana un analīze, aktualizē nepieciešamību pēc mācīšanās analītikas risinājumiem nākotnē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85091" y="489528"/>
            <a:ext cx="10132291" cy="951345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Studiju rezultātu monitoringa pilnveide institūciju un valsts līmenī</a:t>
            </a: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3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28073" y="1939636"/>
            <a:ext cx="10815781" cy="4350328"/>
          </a:xfrm>
        </p:spPr>
        <p:txBody>
          <a:bodyPr/>
          <a:lstStyle/>
          <a:p>
            <a:pPr algn="just"/>
            <a:r>
              <a:rPr lang="lv-LV" sz="2400" b="1" dirty="0"/>
              <a:t>C</a:t>
            </a:r>
            <a:r>
              <a:rPr lang="lv-LV" sz="2400" b="1" dirty="0" smtClean="0"/>
              <a:t>aurviju </a:t>
            </a:r>
            <a:r>
              <a:rPr lang="lv-LV" sz="2400" b="1" dirty="0"/>
              <a:t>kompetenču pilnveides </a:t>
            </a:r>
            <a:r>
              <a:rPr lang="lv-LV" sz="2400" b="1" dirty="0" smtClean="0"/>
              <a:t>sistemātiska integrēšana </a:t>
            </a:r>
            <a:r>
              <a:rPr lang="lv-LV" sz="2400" b="1" dirty="0"/>
              <a:t>studiju </a:t>
            </a:r>
            <a:r>
              <a:rPr lang="lv-LV" sz="2400" b="1" dirty="0" smtClean="0"/>
              <a:t>programmās</a:t>
            </a:r>
            <a:r>
              <a:rPr lang="lv-LV" sz="2400" dirty="0" smtClean="0"/>
              <a:t>.</a:t>
            </a:r>
          </a:p>
          <a:p>
            <a:pPr algn="just"/>
            <a:r>
              <a:rPr lang="lv-LV" sz="2400" b="1" dirty="0" smtClean="0"/>
              <a:t>Atbalsts mācībspēkiem </a:t>
            </a:r>
            <a:r>
              <a:rPr lang="lv-LV" sz="2400" b="1" dirty="0"/>
              <a:t>pedagoģiskās </a:t>
            </a:r>
            <a:r>
              <a:rPr lang="lv-LV" sz="2400" b="1" dirty="0" smtClean="0"/>
              <a:t>kompetences stiprināšanā</a:t>
            </a:r>
            <a:r>
              <a:rPr lang="lv-LV" sz="2400" dirty="0" smtClean="0"/>
              <a:t>; </a:t>
            </a:r>
            <a:r>
              <a:rPr lang="lv-LV" sz="2400" dirty="0"/>
              <a:t>paplašināt mācīšanās darba vietā (</a:t>
            </a:r>
            <a:r>
              <a:rPr lang="lv-LV" sz="2400" i="1" dirty="0" err="1"/>
              <a:t>workplace</a:t>
            </a:r>
            <a:r>
              <a:rPr lang="lv-LV" sz="2400" i="1" dirty="0"/>
              <a:t> </a:t>
            </a:r>
            <a:r>
              <a:rPr lang="lv-LV" sz="2400" i="1" dirty="0" err="1"/>
              <a:t>learning</a:t>
            </a:r>
            <a:r>
              <a:rPr lang="lv-LV" sz="2400" dirty="0"/>
              <a:t>) un mācīšanās darot (</a:t>
            </a:r>
            <a:r>
              <a:rPr lang="lv-LV" sz="2400" i="1" dirty="0" err="1"/>
              <a:t>learning</a:t>
            </a:r>
            <a:r>
              <a:rPr lang="lv-LV" sz="2400" i="1" dirty="0"/>
              <a:t> </a:t>
            </a:r>
            <a:r>
              <a:rPr lang="lv-LV" sz="2400" i="1" dirty="0" err="1"/>
              <a:t>by</a:t>
            </a:r>
            <a:r>
              <a:rPr lang="lv-LV" sz="2400" i="1" dirty="0"/>
              <a:t> </a:t>
            </a:r>
            <a:r>
              <a:rPr lang="lv-LV" sz="2400" i="1" dirty="0" err="1"/>
              <a:t>doing</a:t>
            </a:r>
            <a:r>
              <a:rPr lang="lv-LV" sz="2400" dirty="0"/>
              <a:t>) pieeju studijās.</a:t>
            </a:r>
            <a:endParaRPr lang="en-US" sz="2400" dirty="0"/>
          </a:p>
          <a:p>
            <a:pPr algn="just"/>
            <a:r>
              <a:rPr lang="lv-LV" sz="2400" dirty="0" smtClean="0"/>
              <a:t>I</a:t>
            </a:r>
            <a:r>
              <a:rPr lang="lv-LV" sz="2400" dirty="0" smtClean="0"/>
              <a:t>ndividuālie </a:t>
            </a:r>
            <a:r>
              <a:rPr lang="lv-LV" sz="2400" dirty="0"/>
              <a:t>atbalsta </a:t>
            </a:r>
            <a:r>
              <a:rPr lang="lv-LV" sz="2400" dirty="0" smtClean="0"/>
              <a:t>pasākumi </a:t>
            </a:r>
            <a:r>
              <a:rPr lang="lv-LV" sz="2400" dirty="0"/>
              <a:t>studējošajiem, kā arī </a:t>
            </a:r>
            <a:r>
              <a:rPr lang="lv-LV" sz="2400" b="1" dirty="0" smtClean="0"/>
              <a:t>pasākumi </a:t>
            </a:r>
            <a:r>
              <a:rPr lang="lv-LV" sz="2400" b="1" dirty="0"/>
              <a:t>studējošo kompetenču personalizētai diagnostikai un </a:t>
            </a:r>
            <a:r>
              <a:rPr lang="lv-LV" sz="2400" b="1" dirty="0" smtClean="0"/>
              <a:t>personalizētai </a:t>
            </a:r>
            <a:r>
              <a:rPr lang="lv-LV" sz="2400" b="1" dirty="0"/>
              <a:t>to pilnveides plāna izveidei</a:t>
            </a:r>
            <a:r>
              <a:rPr lang="lv-LV" sz="2400" dirty="0"/>
              <a:t>. </a:t>
            </a:r>
            <a:endParaRPr lang="en-US" sz="2400" dirty="0"/>
          </a:p>
          <a:p>
            <a:r>
              <a:rPr lang="lv-LV" sz="2400" dirty="0"/>
              <a:t>P</a:t>
            </a:r>
            <a:r>
              <a:rPr lang="lv-LV" sz="2400" dirty="0" smtClean="0"/>
              <a:t>aralēli </a:t>
            </a:r>
            <a:r>
              <a:rPr lang="lv-LV" sz="2400" dirty="0"/>
              <a:t>tiešajam studiju procesam augstskolās nepieciešams arvien plašāk organizēt un </a:t>
            </a:r>
            <a:r>
              <a:rPr lang="lv-LV" sz="2400" b="1" dirty="0"/>
              <a:t>piedāvāt </a:t>
            </a:r>
            <a:r>
              <a:rPr lang="lv-LV" sz="2400" b="1" dirty="0" smtClean="0"/>
              <a:t>studentiem </a:t>
            </a:r>
            <a:r>
              <a:rPr lang="lv-LV" sz="2400" b="1" dirty="0"/>
              <a:t>pasākumus sociālo inovāciju </a:t>
            </a:r>
            <a:r>
              <a:rPr lang="lv-LV" sz="2400" b="1" dirty="0" smtClean="0"/>
              <a:t>radīšanai</a:t>
            </a:r>
            <a:r>
              <a:rPr lang="lv-LV" sz="2400" dirty="0" smtClean="0"/>
              <a:t>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88291" y="434110"/>
            <a:ext cx="10455563" cy="1136072"/>
          </a:xfrm>
        </p:spPr>
        <p:txBody>
          <a:bodyPr/>
          <a:lstStyle/>
          <a:p>
            <a:pPr marL="0" indent="0" algn="ctr">
              <a:buNone/>
            </a:pP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v-LV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tudējošo </a:t>
            </a: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caurviju kompetenču </a:t>
            </a:r>
            <a:r>
              <a:rPr lang="lv-LV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pilnveide </a:t>
            </a: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novērtēšana </a:t>
            </a:r>
            <a:r>
              <a:rPr lang="lv-LV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augstākās izglītības institūcijās</a:t>
            </a: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3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900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(null)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Prasmes, kas ir nepieciešamas inovatīviem darbiniekiem</vt:lpstr>
      <vt:lpstr>Profesionālā autonomija</vt:lpstr>
      <vt:lpstr>Pētījuma mērķis </vt:lpstr>
      <vt:lpstr>PowerPoint Presentation</vt:lpstr>
      <vt:lpstr>PowerPoint Presentation</vt:lpstr>
      <vt:lpstr>PowerPoint Presentation</vt:lpstr>
      <vt:lpstr>Turpmāk projektā paveicamie darbi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Zanda</dc:creator>
  <cp:lastModifiedBy>Zanda</cp:lastModifiedBy>
  <cp:revision>259</cp:revision>
  <dcterms:created xsi:type="dcterms:W3CDTF">2021-03-10T10:01:11Z</dcterms:created>
  <dcterms:modified xsi:type="dcterms:W3CDTF">2023-02-07T09:52:46Z</dcterms:modified>
</cp:coreProperties>
</file>