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1" r:id="rId2"/>
    <p:sldId id="259" r:id="rId3"/>
    <p:sldId id="260" r:id="rId4"/>
    <p:sldId id="264" r:id="rId5"/>
    <p:sldId id="266" r:id="rId6"/>
    <p:sldId id="268" r:id="rId7"/>
    <p:sldId id="269" r:id="rId8"/>
    <p:sldId id="26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1707D5-EF29-4388-AFD7-8F7B21127B2C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E9E906-E265-432C-8370-7251D344F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079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0BB03-6D45-4B7D-B28F-151C74B803E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590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8964A-735D-430B-8863-3E4AF50AA5B2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8D429-295E-4A74-9054-8BEB15167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856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8964A-735D-430B-8863-3E4AF50AA5B2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8D429-295E-4A74-9054-8BEB15167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888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8964A-735D-430B-8863-3E4AF50AA5B2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8D429-295E-4A74-9054-8BEB15167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9619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2283894" y="3105546"/>
            <a:ext cx="5452466" cy="2356595"/>
          </a:xfrm>
        </p:spPr>
        <p:txBody>
          <a:bodyPr>
            <a:noAutofit/>
          </a:bodyPr>
          <a:lstStyle>
            <a:lvl1pPr>
              <a:defRPr sz="1577" b="0" i="0" baseline="0">
                <a:latin typeface="Arial (null)"/>
              </a:defRPr>
            </a:lvl1pPr>
            <a:lvl2pPr>
              <a:defRPr sz="1577" b="0" i="0" baseline="0">
                <a:latin typeface="Arial (null)"/>
              </a:defRPr>
            </a:lvl2pPr>
            <a:lvl3pPr>
              <a:defRPr sz="1577" b="0" i="0" baseline="0">
                <a:latin typeface="Arial (null)"/>
              </a:defRPr>
            </a:lvl3pPr>
            <a:lvl4pPr>
              <a:defRPr sz="1577" b="0" i="0" baseline="0">
                <a:latin typeface="Arial (null)"/>
              </a:defRPr>
            </a:lvl4pPr>
            <a:lvl5pPr>
              <a:defRPr sz="1577" b="0" i="0" baseline="0">
                <a:latin typeface="Arial (null)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2260790" y="1990172"/>
            <a:ext cx="5498674" cy="970363"/>
          </a:xfrm>
        </p:spPr>
        <p:txBody>
          <a:bodyPr>
            <a:noAutofit/>
          </a:bodyPr>
          <a:lstStyle>
            <a:lvl1pPr>
              <a:lnSpc>
                <a:spcPct val="76000"/>
              </a:lnSpc>
              <a:defRPr sz="4002" b="1">
                <a:solidFill>
                  <a:srgbClr val="ACC0C6"/>
                </a:solidFill>
              </a:defRPr>
            </a:lvl1pPr>
            <a:lvl2pPr>
              <a:lnSpc>
                <a:spcPct val="76000"/>
              </a:lnSpc>
              <a:defRPr sz="4002" b="1">
                <a:solidFill>
                  <a:srgbClr val="ACC0C6"/>
                </a:solidFill>
              </a:defRPr>
            </a:lvl2pPr>
            <a:lvl3pPr>
              <a:lnSpc>
                <a:spcPct val="76000"/>
              </a:lnSpc>
              <a:defRPr sz="4002" b="1">
                <a:solidFill>
                  <a:srgbClr val="ACC0C6"/>
                </a:solidFill>
              </a:defRPr>
            </a:lvl3pPr>
            <a:lvl4pPr>
              <a:lnSpc>
                <a:spcPct val="76000"/>
              </a:lnSpc>
              <a:defRPr sz="4002" b="1">
                <a:solidFill>
                  <a:srgbClr val="ACC0C6"/>
                </a:solidFill>
              </a:defRPr>
            </a:lvl4pPr>
            <a:lvl5pPr>
              <a:lnSpc>
                <a:spcPct val="76000"/>
              </a:lnSpc>
              <a:defRPr sz="4002" b="1">
                <a:solidFill>
                  <a:srgbClr val="ACC0C6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6721" y="5693180"/>
            <a:ext cx="2171745" cy="815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54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v-LV" dirty="0"/>
              <a:t>Rediģēt šablona virsraksta stilu</a:t>
            </a:r>
            <a:endParaRPr lang="en-US" dirty="0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 dirty="0"/>
              <a:t>Rediģēt šablona apakšvirsraksta stilu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518C710-B841-284D-A600-58291455ABCB}"/>
              </a:ext>
            </a:extLst>
          </p:cNvPr>
          <p:cNvSpPr/>
          <p:nvPr userDrawn="1"/>
        </p:nvSpPr>
        <p:spPr>
          <a:xfrm>
            <a:off x="0" y="5755342"/>
            <a:ext cx="12192000" cy="12729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B9B900A-6B68-0342-8952-BF3D282C41F1}"/>
              </a:ext>
            </a:extLst>
          </p:cNvPr>
          <p:cNvSpPr/>
          <p:nvPr userDrawn="1"/>
        </p:nvSpPr>
        <p:spPr>
          <a:xfrm>
            <a:off x="0" y="2316162"/>
            <a:ext cx="12192000" cy="4712167"/>
          </a:xfrm>
          <a:prstGeom prst="rect">
            <a:avLst/>
          </a:prstGeom>
          <a:solidFill>
            <a:srgbClr val="1B5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5AE78F8-1E9B-BC4F-BD1C-5BD1F8C4D6B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236"/>
          <a:stretch/>
        </p:blipFill>
        <p:spPr>
          <a:xfrm>
            <a:off x="1315452" y="100778"/>
            <a:ext cx="5218978" cy="2215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3865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8964A-735D-430B-8863-3E4AF50AA5B2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8D429-295E-4A74-9054-8BEB15167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914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8964A-735D-430B-8863-3E4AF50AA5B2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8D429-295E-4A74-9054-8BEB15167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60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8964A-735D-430B-8863-3E4AF50AA5B2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8D429-295E-4A74-9054-8BEB15167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644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8964A-735D-430B-8863-3E4AF50AA5B2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8D429-295E-4A74-9054-8BEB15167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256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8964A-735D-430B-8863-3E4AF50AA5B2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8D429-295E-4A74-9054-8BEB15167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132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8964A-735D-430B-8863-3E4AF50AA5B2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8D429-295E-4A74-9054-8BEB15167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11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8964A-735D-430B-8863-3E4AF50AA5B2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8D429-295E-4A74-9054-8BEB15167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434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8964A-735D-430B-8863-3E4AF50AA5B2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8D429-295E-4A74-9054-8BEB15167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56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8964A-735D-430B-8863-3E4AF50AA5B2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8D429-295E-4A74-9054-8BEB15167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566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1742989" y="2993186"/>
            <a:ext cx="9267462" cy="2077578"/>
          </a:xfrm>
        </p:spPr>
        <p:txBody>
          <a:bodyPr>
            <a:noAutofit/>
          </a:bodyPr>
          <a:lstStyle/>
          <a:p>
            <a:pPr marL="0" indent="0"/>
            <a:r>
              <a:rPr lang="lv-LV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lv-LV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v-LV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lv-LV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Assessment 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 Students’ Competences in Higher Education and their Development Dynamics </a:t>
            </a:r>
            <a:r>
              <a:rPr lang="lv-LV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lv-LV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during the Study Period</a:t>
            </a:r>
            <a:r>
              <a:rPr lang="lv-LV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lv-LV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3871244" y="4778073"/>
            <a:ext cx="8154792" cy="1201271"/>
          </a:xfrm>
        </p:spPr>
        <p:txBody>
          <a:bodyPr>
            <a:normAutofit/>
          </a:bodyPr>
          <a:lstStyle/>
          <a:p>
            <a:pPr indent="457200" algn="r">
              <a:lnSpc>
                <a:spcPct val="100000"/>
              </a:lnSpc>
              <a:spcBef>
                <a:spcPts val="0"/>
              </a:spcBef>
            </a:pPr>
            <a:r>
              <a:rPr lang="lv-LV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Zanda </a:t>
            </a:r>
            <a:r>
              <a:rPr lang="lv-LV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Rubene, Ģirts </a:t>
            </a:r>
            <a:r>
              <a:rPr lang="lv-LV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Dimdiņš</a:t>
            </a:r>
            <a:r>
              <a:rPr lang="lv-LV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lv-LV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Anika</a:t>
            </a:r>
            <a:r>
              <a:rPr lang="lv-LV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Miltuze</a:t>
            </a:r>
            <a:r>
              <a:rPr lang="lv-LV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r"/>
            <a:r>
              <a:rPr lang="lv-LV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</a:t>
            </a:r>
            <a:r>
              <a:rPr lang="lv-LV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lv-LV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Latvia</a:t>
            </a:r>
            <a:endParaRPr lang="en-US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US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B08A50F-D167-9348-86C1-71895164FDB3}"/>
              </a:ext>
            </a:extLst>
          </p:cNvPr>
          <p:cNvSpPr/>
          <p:nvPr/>
        </p:nvSpPr>
        <p:spPr>
          <a:xfrm>
            <a:off x="1612739" y="6119336"/>
            <a:ext cx="926746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en-US" sz="1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Augstākajā</a:t>
            </a:r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izglītībā</a:t>
            </a:r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studējošo</a:t>
            </a:r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kompetenču</a:t>
            </a:r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novērtējums</a:t>
            </a:r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</a:t>
            </a:r>
            <a:r>
              <a:rPr lang="lv-LV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1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attīstības</a:t>
            </a:r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dinamika</a:t>
            </a:r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studiju</a:t>
            </a:r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periodā</a:t>
            </a:r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ESF </a:t>
            </a:r>
            <a:r>
              <a:rPr lang="en-US" sz="1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projekta</a:t>
            </a:r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Nr</a:t>
            </a:r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8.3.6.2. “</a:t>
            </a:r>
            <a:r>
              <a:rPr lang="en-US" sz="1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Izglītības</a:t>
            </a:r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kvalitātes</a:t>
            </a:r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monitoringa</a:t>
            </a:r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sistēmas</a:t>
            </a:r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izveide</a:t>
            </a:r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US" sz="1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īstenošana</a:t>
            </a:r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1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ietvaros</a:t>
            </a:r>
            <a:endParaRPr lang="en-US" sz="1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Projekta</a:t>
            </a:r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līguma</a:t>
            </a:r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numurs</a:t>
            </a:r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8.3.6.2/17/I/001 (23-12.3e/19/103) 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C:\Temp\ESF_samazinats.JPG">
            <a:extLst>
              <a:ext uri="{FF2B5EF4-FFF2-40B4-BE49-F238E27FC236}">
                <a16:creationId xmlns:a16="http://schemas.microsoft.com/office/drawing/2014/main" id="{0F75AEA3-BE91-3E49-8C3B-E776189743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48640" y="199381"/>
            <a:ext cx="2435919" cy="747609"/>
          </a:xfrm>
          <a:prstGeom prst="rect">
            <a:avLst/>
          </a:prstGeom>
          <a:noFill/>
        </p:spPr>
      </p:pic>
      <p:pic>
        <p:nvPicPr>
          <p:cNvPr id="6" name="Picture 3" descr="C:\Temp\IZM_samazinats.JPG">
            <a:extLst>
              <a:ext uri="{FF2B5EF4-FFF2-40B4-BE49-F238E27FC236}">
                <a16:creationId xmlns:a16="http://schemas.microsoft.com/office/drawing/2014/main" id="{2290CA57-34AE-004E-9C27-D1D75853B7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71858" y="199381"/>
            <a:ext cx="973859" cy="7566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528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720436" y="1246909"/>
            <a:ext cx="10196946" cy="4498109"/>
          </a:xfrm>
        </p:spPr>
        <p:txBody>
          <a:bodyPr/>
          <a:lstStyle/>
          <a:p>
            <a:pPr algn="just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 New Skills Agenda for Europe ( European Commission, 2016) shows that one of the most topical problems in modern higher education is the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gap between the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competenc</a:t>
            </a:r>
            <a:r>
              <a:rPr lang="lv-LV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of university graduates and the knowledge and skills required for the economy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Therefore, universities need a better understanding of the achievements of university graduates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lv-LV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European Commission supports and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promotes the development of student competence assessment frameworks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for different areas of higher education in order to ensure a comparable assessment of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students</a:t>
            </a:r>
            <a:r>
              <a:rPr lang="lv-LV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’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graduates' skills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lv-LV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Transversal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competenc</a:t>
            </a:r>
            <a:r>
              <a:rPr lang="lv-LV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have been cited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as equally important as professional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competenc</a:t>
            </a:r>
            <a:r>
              <a:rPr lang="lv-LV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as evidenced by the crisis caused by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Covid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19.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720436" y="443346"/>
            <a:ext cx="10196946" cy="1117599"/>
          </a:xfrm>
        </p:spPr>
        <p:txBody>
          <a:bodyPr/>
          <a:lstStyle/>
          <a:p>
            <a:pPr marL="0" indent="0">
              <a:buNone/>
            </a:pPr>
            <a:r>
              <a:rPr lang="en-US" sz="4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Topicality of the project</a:t>
            </a:r>
          </a:p>
        </p:txBody>
      </p:sp>
    </p:spTree>
    <p:extLst>
      <p:ext uri="{BB962C8B-B14F-4D97-AF65-F5344CB8AC3E}">
        <p14:creationId xmlns:p14="http://schemas.microsoft.com/office/powerpoint/2010/main" val="191377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517236" y="1237674"/>
            <a:ext cx="10584872" cy="4368800"/>
          </a:xfrm>
        </p:spPr>
        <p:txBody>
          <a:bodyPr/>
          <a:lstStyle/>
          <a:p>
            <a:pPr algn="just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order to solve the above mentioned problem, at the end of 2019 the Ministry of Education and Science and the University of Latvia signed a cooperation agreement on the implementation of the project </a:t>
            </a:r>
            <a:r>
              <a:rPr lang="lv-LV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Assessment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of Students' Competences in Higher Education and their Development Dynamics during the Study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Period</a:t>
            </a:r>
            <a:r>
              <a:rPr lang="lv-LV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».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aim of the research is to study students' transversal competences - research, innovation, entrepreneurship, digital and global, as well as civic competence - to find out the dynamics of their development in the following fields of study: RIS 3, creative industries, public administration and education. </a:t>
            </a:r>
            <a:endParaRPr lang="lv-LV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Development of a tool for assessing teachers' professional </a:t>
            </a:r>
            <a:r>
              <a:rPr lang="en-GB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competenc</a:t>
            </a:r>
            <a:r>
              <a:rPr lang="lv-LV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 as an example of a test measuring professional </a:t>
            </a:r>
            <a:r>
              <a:rPr lang="en-GB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competenc</a:t>
            </a:r>
            <a:r>
              <a:rPr lang="lv-LV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s. The first phase of the project will end in August 2021.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17236" y="517236"/>
            <a:ext cx="10584872" cy="794328"/>
          </a:xfrm>
        </p:spPr>
        <p:txBody>
          <a:bodyPr/>
          <a:lstStyle/>
          <a:p>
            <a:pPr marL="0" indent="0">
              <a:buNone/>
            </a:pPr>
            <a:r>
              <a:rPr lang="en-US" sz="4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Topicality of the project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12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64" r="11664"/>
          <a:stretch>
            <a:fillRect/>
          </a:stretch>
        </p:blipFill>
        <p:spPr>
          <a:xfrm>
            <a:off x="5183188" y="729673"/>
            <a:ext cx="6172200" cy="496916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58982" y="831273"/>
            <a:ext cx="391621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27 leading researchers, researchers, experts and research assistants from 8 universities and 1 company: LU,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LiepU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RTA, RTU, RSU, DU, JVLMA, University of Groningen (Netherlands</a:t>
            </a:r>
            <a:r>
              <a:rPr lang="lv-LV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),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educational company </a:t>
            </a:r>
            <a:r>
              <a:rPr lang="lv-LV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Lielvārds</a:t>
            </a:r>
            <a:r>
              <a:rPr lang="lv-LV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».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774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923635" y="1357745"/>
            <a:ext cx="10178473" cy="4294910"/>
          </a:xfrm>
        </p:spPr>
        <p:txBody>
          <a:bodyPr/>
          <a:lstStyle/>
          <a:p>
            <a:pPr algn="just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Transversal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competenc</a:t>
            </a:r>
            <a:r>
              <a:rPr lang="lv-LV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have been conceptualized and defined, their structures have been developed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lv-LV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Within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framework of the project, a master's thesis has been defended, several scientific articles have been prepared and published, and two international seminars have taken place with the participation of Finnish and Dutch professors.</a:t>
            </a:r>
            <a:endParaRPr lang="lv-LV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tool for assessment of students' transversal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competenc</a:t>
            </a:r>
            <a:r>
              <a:rPr lang="lv-LV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has been developed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its approbation process is underway, at least 500 students with different study experience will participate in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lv-LV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lv-LV" sz="2400" smtClean="0">
                <a:latin typeface="Arial" panose="020B0604020202020204" pitchFamily="34" charset="0"/>
                <a:cs typeface="Arial" panose="020B0604020202020204" pitchFamily="34" charset="0"/>
              </a:rPr>
              <a:t>257 </a:t>
            </a:r>
            <a:r>
              <a:rPr lang="lv-LV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lv-LV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lv-LV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moment).</a:t>
            </a:r>
          </a:p>
          <a:p>
            <a:pPr algn="just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 tool for assessing the professional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competenc</a:t>
            </a:r>
            <a:r>
              <a:rPr lang="lv-LV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of teacher education students has been developed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the approbation of which will start already in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February</a:t>
            </a:r>
            <a:r>
              <a:rPr lang="lv-LV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2021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923635" y="471056"/>
            <a:ext cx="10178473" cy="988289"/>
          </a:xfrm>
        </p:spPr>
        <p:txBody>
          <a:bodyPr/>
          <a:lstStyle/>
          <a:p>
            <a:pPr marL="0" indent="0">
              <a:buNone/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First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</p:txBody>
      </p:sp>
    </p:spTree>
    <p:extLst>
      <p:ext uri="{BB962C8B-B14F-4D97-AF65-F5344CB8AC3E}">
        <p14:creationId xmlns:p14="http://schemas.microsoft.com/office/powerpoint/2010/main" val="399826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812801" y="1902690"/>
            <a:ext cx="10298544" cy="3888509"/>
          </a:xfrm>
        </p:spPr>
        <p:txBody>
          <a:bodyPr/>
          <a:lstStyle/>
          <a:p>
            <a:pPr algn="just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developed transversal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competenc</a:t>
            </a:r>
            <a:r>
              <a:rPr lang="lv-LV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questionnaire is very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voluminous</a:t>
            </a:r>
            <a:r>
              <a:rPr lang="lv-LV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it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takes about two hours to complete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lv-LV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How to motivate students to get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involved</a:t>
            </a:r>
            <a:r>
              <a:rPr lang="lv-LV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algn="just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supplement the indicators for the assessment of the dynamics of the development of students'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competenc</a:t>
            </a:r>
            <a:r>
              <a:rPr lang="lv-LV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the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quality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monitoring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system of the higher education; set of indicators of learning outcomes (impact on human resources).</a:t>
            </a:r>
          </a:p>
          <a:p>
            <a:pPr algn="just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Professional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responsibility and autonomy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as an indicator to bridge the gap between academic knowledge and labor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market requirements</a:t>
            </a:r>
            <a:r>
              <a:rPr lang="lv-LV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lv-LV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812801" y="655782"/>
            <a:ext cx="10298544" cy="1071417"/>
          </a:xfrm>
        </p:spPr>
        <p:txBody>
          <a:bodyPr/>
          <a:lstStyle/>
          <a:p>
            <a:pPr marL="0" indent="0">
              <a:buNone/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Challenges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03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895927" y="1634836"/>
            <a:ext cx="10178473" cy="3827305"/>
          </a:xfrm>
        </p:spPr>
        <p:txBody>
          <a:bodyPr/>
          <a:lstStyle/>
          <a:p>
            <a:pPr algn="just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term, “Professional Autonomy”, has been ubiquitous since the World Medical Association Declaration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lv-LV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Madrid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on Professional Autonomy and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Self-Regulation</a:t>
            </a:r>
            <a:r>
              <a:rPr lang="lv-LV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(1987).</a:t>
            </a:r>
          </a:p>
          <a:p>
            <a:pPr algn="just"/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“Professional Autonomy” means </a:t>
            </a:r>
            <a:r>
              <a:rPr lang="en-GB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the quality or state of being independent and self-directed, especially in making decisions, enabling professionals to exercise judgment as they see fit during the performance of their jobs.</a:t>
            </a:r>
          </a:p>
          <a:p>
            <a:pPr algn="just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can this be evaluated empirically?</a:t>
            </a:r>
            <a:endParaRPr lang="lv-LV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lv-LV" sz="2400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 return to the systemic analysis of literature - to understand experience of me</a:t>
            </a:r>
            <a:r>
              <a:rPr lang="lv-LV" sz="24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lv-LV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ring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professional autonomy in research.</a:t>
            </a:r>
            <a:endParaRPr lang="lv-LV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794327" y="471056"/>
            <a:ext cx="10280073" cy="849744"/>
          </a:xfrm>
        </p:spPr>
        <p:txBody>
          <a:bodyPr/>
          <a:lstStyle/>
          <a:p>
            <a:pPr marL="0" indent="0">
              <a:buNone/>
            </a:pPr>
            <a:r>
              <a:rPr lang="lv-LV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rofessional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utonomy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665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182255" y="4701309"/>
            <a:ext cx="7998689" cy="1570182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Thank you for your attention!</a:t>
            </a:r>
          </a:p>
        </p:txBody>
      </p:sp>
      <p:pic>
        <p:nvPicPr>
          <p:cNvPr id="5" name="Picture 4" descr="A group of people posing for a photo&#10;&#10;Description automatically generated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7963" y="646545"/>
            <a:ext cx="8774545" cy="358370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3675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700</Words>
  <Application>Microsoft Office PowerPoint</Application>
  <PresentationFormat>Widescreen</PresentationFormat>
  <Paragraphs>30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(null)</vt:lpstr>
      <vt:lpstr>Calibri</vt:lpstr>
      <vt:lpstr>Calibri Light</vt:lpstr>
      <vt:lpstr>Office Theme</vt:lpstr>
      <vt:lpstr>  Assessment of the Students’ Competences in Higher Education and their Development Dynamics  during the Study Period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Augstākajā izglītībā studējošo kompetenču novērtējums un to attīstības dinamika studiju periodā</dc:title>
  <dc:creator>Zanda</dc:creator>
  <cp:lastModifiedBy>Zanda</cp:lastModifiedBy>
  <cp:revision>37</cp:revision>
  <dcterms:created xsi:type="dcterms:W3CDTF">2021-02-02T10:45:26Z</dcterms:created>
  <dcterms:modified xsi:type="dcterms:W3CDTF">2021-02-10T15:51:20Z</dcterms:modified>
</cp:coreProperties>
</file>